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8"/>
    <p:restoredTop sz="94676"/>
  </p:normalViewPr>
  <p:slideViewPr>
    <p:cSldViewPr snapToGrid="0" snapToObjects="1">
      <p:cViewPr varScale="1">
        <p:scale>
          <a:sx n="99" d="100"/>
          <a:sy n="99" d="100"/>
        </p:scale>
        <p:origin x="192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200400" cy="6858000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457200" y="457200"/>
            <a:ext cx="548640" cy="73152"/>
          </a:xfrm>
          <a:prstGeom prst="rect">
            <a:avLst/>
          </a:prstGeom>
          <a:solidFill>
            <a:srgbClr val="FAF7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594360"/>
            <a:ext cx="2743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 spc="400">
                <a:solidFill>
                  <a:srgbClr val="FAF7F2"/>
                </a:solidFill>
                <a:latin typeface="Arial Black"/>
              </a:rPr>
              <a:t>PITCH DECK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309360"/>
            <a:ext cx="2743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 spc="300">
                <a:solidFill>
                  <a:srgbClr val="FAF7F2"/>
                </a:solidFill>
                <a:latin typeface="Arial Black"/>
              </a:rPr>
              <a:t>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1554480"/>
            <a:ext cx="7772400" cy="14773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600" b="1" i="0" spc="200" dirty="0">
                <a:solidFill>
                  <a:srgbClr val="FAF7F2"/>
                </a:solidFill>
                <a:latin typeface="Arial Black"/>
              </a:rPr>
              <a:t>SYRO</a:t>
            </a:r>
            <a:r>
              <a:rPr lang="en-US" sz="2800" b="1" i="0" spc="200" dirty="0">
                <a:solidFill>
                  <a:srgbClr val="FAF7F2"/>
                </a:solidFill>
                <a:latin typeface="Arial Black"/>
              </a:rPr>
              <a:t>(Your firm)</a:t>
            </a:r>
            <a:endParaRPr sz="9600" b="1" i="0" spc="200" dirty="0">
              <a:solidFill>
                <a:srgbClr val="FAF7F2"/>
              </a:solidFill>
              <a:latin typeface="Arial Black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40480" y="3246120"/>
            <a:ext cx="7772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 spc="500">
                <a:solidFill>
                  <a:srgbClr val="FF3B3B"/>
                </a:solidFill>
                <a:latin typeface="Arial Black"/>
              </a:rPr>
              <a:t>[ONE-LINE COMPANY TAGLINE HERE]</a:t>
            </a:r>
          </a:p>
        </p:txBody>
      </p:sp>
      <p:sp>
        <p:nvSpPr>
          <p:cNvPr id="9" name="Rectangle 8"/>
          <p:cNvSpPr/>
          <p:nvPr/>
        </p:nvSpPr>
        <p:spPr>
          <a:xfrm>
            <a:off x="3840480" y="3840480"/>
            <a:ext cx="731520" cy="36576"/>
          </a:xfrm>
          <a:prstGeom prst="rect">
            <a:avLst/>
          </a:prstGeom>
          <a:solidFill>
            <a:srgbClr val="FAF7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840480" y="4069080"/>
            <a:ext cx="7315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 spc="300">
                <a:solidFill>
                  <a:srgbClr val="9CA3AF"/>
                </a:solidFill>
                <a:latin typeface="Calibri"/>
              </a:rPr>
              <a:t>SEEKING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4389120"/>
            <a:ext cx="73152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400" b="1" i="0">
                <a:solidFill>
                  <a:srgbClr val="FAF7F2"/>
                </a:solidFill>
                <a:latin typeface="Arial Black"/>
              </a:rPr>
              <a:t>$[X]M FOR [Y]%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0480" y="5257800"/>
            <a:ext cx="7315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9CA3AF"/>
                </a:solidFill>
                <a:latin typeface="Calibri"/>
              </a:rPr>
              <a:t>At a $[Z]M valuation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630936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>
                <a:solidFill>
                  <a:srgbClr val="9CA3AF"/>
                </a:solidFill>
                <a:latin typeface="Calibri"/>
              </a:rPr>
              <a:t>[FOUNDER NAME]  ·  [EMAIL]  ·  [PHONE]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7772400" y="0"/>
            <a:ext cx="4419295" cy="6858000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457200"/>
            <a:ext cx="411480" cy="7315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457200" y="457200"/>
            <a:ext cx="41148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60120" y="347472"/>
            <a:ext cx="54864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9CA3AF"/>
                </a:solidFill>
                <a:latin typeface="Arial Black"/>
              </a:rPr>
              <a:t>09 · THE ASK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400">
                <a:solidFill>
                  <a:srgbClr val="FF3B3B"/>
                </a:solidFill>
                <a:latin typeface="Arial Black"/>
              </a:rPr>
              <a:t>SYRO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188720"/>
            <a:ext cx="685800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0" i="0">
                <a:solidFill>
                  <a:srgbClr val="9CA3AF"/>
                </a:solidFill>
                <a:latin typeface="Calibri"/>
              </a:rPr>
              <a:t>We're asking for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6858000" cy="1371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0" b="1" i="0">
                <a:solidFill>
                  <a:srgbClr val="FAF7F2"/>
                </a:solidFill>
                <a:latin typeface="Arial Black"/>
              </a:rPr>
              <a:t>$[X]M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91840"/>
            <a:ext cx="68580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0" i="0">
                <a:solidFill>
                  <a:srgbClr val="9CA3AF"/>
                </a:solidFill>
                <a:latin typeface="Calibri"/>
              </a:rPr>
              <a:t>in exchange for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840480"/>
            <a:ext cx="6858000" cy="11887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0" b="1" i="0">
                <a:solidFill>
                  <a:srgbClr val="FF3B3B"/>
                </a:solidFill>
                <a:latin typeface="Arial Black"/>
              </a:rPr>
              <a:t>[Y]%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5212080"/>
            <a:ext cx="68580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1">
                <a:solidFill>
                  <a:srgbClr val="9CA3AF"/>
                </a:solidFill>
                <a:latin typeface="Calibri"/>
              </a:rPr>
              <a:t>of Syro, at a $[Z]M valuation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38160" y="1188720"/>
            <a:ext cx="384048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 spc="500">
                <a:solidFill>
                  <a:srgbClr val="0B0F1A"/>
                </a:solidFill>
                <a:latin typeface="Arial Black"/>
              </a:rPr>
              <a:t>USE OF FUNDS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38160" y="1828800"/>
            <a:ext cx="164592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1" i="0">
                <a:solidFill>
                  <a:srgbClr val="0B0F1A"/>
                </a:solidFill>
                <a:latin typeface="Arial Black"/>
              </a:rPr>
              <a:t>[X]%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784080" y="1965960"/>
            <a:ext cx="23774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 spc="300">
                <a:solidFill>
                  <a:srgbClr val="0B0F1A"/>
                </a:solidFill>
                <a:latin typeface="Arial Black"/>
              </a:rPr>
              <a:t>[GROWTH / CAC]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38160" y="2697480"/>
            <a:ext cx="3840480" cy="18288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138160" y="2834640"/>
            <a:ext cx="164592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1" i="0">
                <a:solidFill>
                  <a:srgbClr val="0B0F1A"/>
                </a:solidFill>
                <a:latin typeface="Arial Black"/>
              </a:rPr>
              <a:t>[X]%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784080" y="2971800"/>
            <a:ext cx="23774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 spc="300">
                <a:solidFill>
                  <a:srgbClr val="0B0F1A"/>
                </a:solidFill>
                <a:latin typeface="Arial Black"/>
              </a:rPr>
              <a:t>[PRODUCT / R&amp;D]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138160" y="3703320"/>
            <a:ext cx="3840480" cy="18288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138160" y="3840480"/>
            <a:ext cx="164592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1" i="0">
                <a:solidFill>
                  <a:srgbClr val="0B0F1A"/>
                </a:solidFill>
                <a:latin typeface="Arial Black"/>
              </a:rPr>
              <a:t>[X]%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784080" y="3977640"/>
            <a:ext cx="23774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 spc="300">
                <a:solidFill>
                  <a:srgbClr val="0B0F1A"/>
                </a:solidFill>
                <a:latin typeface="Arial Black"/>
              </a:rPr>
              <a:t>[HIRING]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138160" y="4709160"/>
            <a:ext cx="3840480" cy="18288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138160" y="4846320"/>
            <a:ext cx="164592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1" i="0">
                <a:solidFill>
                  <a:srgbClr val="0B0F1A"/>
                </a:solidFill>
                <a:latin typeface="Arial Black"/>
              </a:rPr>
              <a:t>[X]%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84080" y="4983480"/>
            <a:ext cx="23774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 spc="300">
                <a:solidFill>
                  <a:srgbClr val="0B0F1A"/>
                </a:solidFill>
                <a:latin typeface="Arial Black"/>
              </a:rPr>
              <a:t>[RUNWAY]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943600"/>
            <a:ext cx="68580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 spc="500">
                <a:solidFill>
                  <a:srgbClr val="FF3B3B"/>
                </a:solidFill>
                <a:latin typeface="Arial Black"/>
              </a:rPr>
              <a:t>LET'S BUILD SYRO TOGETHER.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41148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54864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9CA3AF"/>
                </a:solidFill>
                <a:latin typeface="Arial Black"/>
              </a:rPr>
              <a:t>01 · THE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b="0" i="0" spc="200">
                <a:solidFill>
                  <a:srgbClr val="9CA3AF"/>
                </a:solidFill>
                <a:latin typeface="Arial Black"/>
              </a:rPr>
              <a:t>02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400">
                <a:solidFill>
                  <a:srgbClr val="FF3B3B"/>
                </a:solidFill>
                <a:latin typeface="Arial Black"/>
              </a:rPr>
              <a:t>SYRO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05840"/>
            <a:ext cx="109728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5600" b="1" i="0">
                <a:solidFill>
                  <a:srgbClr val="FAF7F2"/>
                </a:solidFill>
                <a:latin typeface="Arial Black"/>
              </a:rPr>
              <a:t>Here's what's broken.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743200"/>
            <a:ext cx="3566160" cy="347472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2743200"/>
            <a:ext cx="356616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731520" y="3017520"/>
            <a:ext cx="301752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5600" b="1" i="0">
                <a:solidFill>
                  <a:srgbClr val="FF3B3B"/>
                </a:solidFill>
                <a:latin typeface="Arial Black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114800"/>
            <a:ext cx="30175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 spc="400">
                <a:solidFill>
                  <a:srgbClr val="9CA3AF"/>
                </a:solidFill>
                <a:latin typeface="Arial Black"/>
              </a:rPr>
              <a:t>THE PAIN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526280"/>
            <a:ext cx="3017520" cy="1645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0" i="0">
                <a:solidFill>
                  <a:srgbClr val="FAF7F2"/>
                </a:solidFill>
                <a:latin typeface="Calibri"/>
              </a:rPr>
              <a:t>[Who feels this pain and why it hurts. One sentence, visceral.]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51960" y="2743200"/>
            <a:ext cx="3566160" cy="347472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251960" y="2743200"/>
            <a:ext cx="356616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526280" y="3017520"/>
            <a:ext cx="301752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5600" b="1" i="0">
                <a:solidFill>
                  <a:srgbClr val="FF3B3B"/>
                </a:solidFill>
                <a:latin typeface="Arial Black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6280" y="4114800"/>
            <a:ext cx="30175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 spc="400">
                <a:solidFill>
                  <a:srgbClr val="9CA3AF"/>
                </a:solidFill>
                <a:latin typeface="Arial Black"/>
              </a:rPr>
              <a:t>TODAY'S FIX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26280" y="4526280"/>
            <a:ext cx="3017520" cy="1645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0" i="0">
                <a:solidFill>
                  <a:srgbClr val="FAF7F2"/>
                </a:solidFill>
                <a:latin typeface="Calibri"/>
              </a:rPr>
              <a:t>[How people try to solve it now. Why it sucks. Band-aids don't work.]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046720" y="2743200"/>
            <a:ext cx="3566160" cy="347472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8046720" y="2743200"/>
            <a:ext cx="356616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321040" y="3017520"/>
            <a:ext cx="301752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5600" b="1" i="0">
                <a:solidFill>
                  <a:srgbClr val="FF3B3B"/>
                </a:solidFill>
                <a:latin typeface="Arial Black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21040" y="4114800"/>
            <a:ext cx="30175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 spc="400">
                <a:solidFill>
                  <a:srgbClr val="9CA3AF"/>
                </a:solidFill>
                <a:latin typeface="Arial Black"/>
              </a:rPr>
              <a:t>THE COST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21040" y="4526280"/>
            <a:ext cx="3017520" cy="1645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0" i="0">
                <a:solidFill>
                  <a:srgbClr val="FAF7F2"/>
                </a:solidFill>
                <a:latin typeface="Calibri"/>
              </a:rPr>
              <a:t>[Quantify the damage. $X wasted. Y hours lost. Z opportunity missed.]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640080" y="457200"/>
            <a:ext cx="41148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143000" y="347472"/>
            <a:ext cx="54864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0B0F1A"/>
                </a:solidFill>
                <a:latin typeface="Arial Black"/>
              </a:rPr>
              <a:t>02 · THE 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b="0" i="0" spc="200">
                <a:solidFill>
                  <a:srgbClr val="9CA3AF"/>
                </a:solidFill>
                <a:latin typeface="Arial Black"/>
              </a:rPr>
              <a:t>03 / 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400">
                <a:solidFill>
                  <a:srgbClr val="FF3B3B"/>
                </a:solidFill>
                <a:latin typeface="Arial Black"/>
              </a:rPr>
              <a:t>SYRO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73152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 spc="500">
                <a:solidFill>
                  <a:srgbClr val="FF3B3B"/>
                </a:solidFill>
                <a:latin typeface="Arial Black"/>
              </a:rPr>
              <a:t>MEET SYRO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554480"/>
            <a:ext cx="10972800" cy="18288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200" b="1" i="0">
                <a:solidFill>
                  <a:srgbClr val="0B0F1A"/>
                </a:solidFill>
                <a:latin typeface="Arial Black"/>
              </a:rPr>
              <a:t>[One-sentence description of what</a:t>
            </a:r>
          </a:p>
          <a:p>
            <a:pPr algn="l"/>
            <a:r>
              <a:rPr sz="4200" b="1" i="0">
                <a:solidFill>
                  <a:srgbClr val="0B0F1A"/>
                </a:solidFill>
                <a:latin typeface="Arial Black"/>
              </a:rPr>
              <a:t>Syro does — in plain English.]</a:t>
            </a:r>
          </a:p>
        </p:txBody>
      </p:sp>
      <p:sp>
        <p:nvSpPr>
          <p:cNvPr id="10" name="Oval 9"/>
          <p:cNvSpPr/>
          <p:nvPr/>
        </p:nvSpPr>
        <p:spPr>
          <a:xfrm>
            <a:off x="640080" y="4023360"/>
            <a:ext cx="274320" cy="274320"/>
          </a:xfrm>
          <a:prstGeom prst="ellipse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97280" y="3995928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 spc="300">
                <a:solidFill>
                  <a:srgbClr val="0B0F1A"/>
                </a:solidFill>
                <a:latin typeface="Arial Black"/>
              </a:rPr>
              <a:t>FASTER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526280"/>
            <a:ext cx="3566160" cy="18288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4B5563"/>
                </a:solidFill>
                <a:latin typeface="Calibri"/>
              </a:rPr>
              <a:t>[Describe the speed or efficiency advantage. Back with a number where possible.]</a:t>
            </a:r>
          </a:p>
        </p:txBody>
      </p:sp>
      <p:sp>
        <p:nvSpPr>
          <p:cNvPr id="13" name="Oval 12"/>
          <p:cNvSpPr/>
          <p:nvPr/>
        </p:nvSpPr>
        <p:spPr>
          <a:xfrm>
            <a:off x="4434840" y="4023360"/>
            <a:ext cx="274320" cy="274320"/>
          </a:xfrm>
          <a:prstGeom prst="ellipse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892040" y="3995928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 spc="300">
                <a:solidFill>
                  <a:srgbClr val="0B0F1A"/>
                </a:solidFill>
                <a:latin typeface="Arial Black"/>
              </a:rPr>
              <a:t>CHEAPER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34840" y="4526280"/>
            <a:ext cx="3566160" cy="18288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4B5563"/>
                </a:solidFill>
                <a:latin typeface="Calibri"/>
              </a:rPr>
              <a:t>[Describe the cost advantage. Compare to the legacy alternative.]</a:t>
            </a:r>
          </a:p>
        </p:txBody>
      </p:sp>
      <p:sp>
        <p:nvSpPr>
          <p:cNvPr id="16" name="Oval 15"/>
          <p:cNvSpPr/>
          <p:nvPr/>
        </p:nvSpPr>
        <p:spPr>
          <a:xfrm>
            <a:off x="8229600" y="4023360"/>
            <a:ext cx="274320" cy="274320"/>
          </a:xfrm>
          <a:prstGeom prst="ellipse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686800" y="3995928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 spc="300">
                <a:solidFill>
                  <a:srgbClr val="0B0F1A"/>
                </a:solidFill>
                <a:latin typeface="Arial Black"/>
              </a:rPr>
              <a:t>BETTER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4526280"/>
            <a:ext cx="3566160" cy="18288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4B5563"/>
                </a:solidFill>
                <a:latin typeface="Calibri"/>
              </a:rPr>
              <a:t>[Describe the quality or outcome advantage customers feel.]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41148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54864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9CA3AF"/>
                </a:solidFill>
                <a:latin typeface="Arial Black"/>
              </a:rPr>
              <a:t>03 · HOW IT 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b="0" i="0" spc="200">
                <a:solidFill>
                  <a:srgbClr val="9CA3AF"/>
                </a:solidFill>
                <a:latin typeface="Arial Black"/>
              </a:rPr>
              <a:t>04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400">
                <a:solidFill>
                  <a:srgbClr val="FF3B3B"/>
                </a:solidFill>
                <a:latin typeface="Arial Black"/>
              </a:rPr>
              <a:t>SYRO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05840"/>
            <a:ext cx="109728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400" b="1" i="0">
                <a:solidFill>
                  <a:srgbClr val="FAF7F2"/>
                </a:solidFill>
                <a:latin typeface="Arial Black"/>
              </a:rPr>
              <a:t>Three steps. That's it.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560320"/>
            <a:ext cx="3657600" cy="329184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31520" y="2743200"/>
            <a:ext cx="3108960" cy="1371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000" b="1" i="0">
                <a:solidFill>
                  <a:srgbClr val="FF3B3B"/>
                </a:solidFill>
                <a:latin typeface="Arial Black"/>
              </a:rP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297679"/>
            <a:ext cx="31089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FAF7F2"/>
                </a:solidFill>
                <a:latin typeface="Arial Black"/>
              </a:rPr>
              <a:t>[STEP ONE TITLE]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46320"/>
            <a:ext cx="310896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9CA3AF"/>
                </a:solidFill>
                <a:latin typeface="Calibri"/>
              </a:rPr>
              <a:t>[What happens first. What the user does or sees.]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97680" y="2560320"/>
            <a:ext cx="3657600" cy="329184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743200"/>
            <a:ext cx="3108960" cy="1371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000" b="1" i="0">
                <a:solidFill>
                  <a:srgbClr val="FF3B3B"/>
                </a:solidFill>
                <a:latin typeface="Arial Black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4297679"/>
            <a:ext cx="31089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FAF7F2"/>
                </a:solidFill>
                <a:latin typeface="Arial Black"/>
              </a:rPr>
              <a:t>[STEP TWO TITLE]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4846320"/>
            <a:ext cx="310896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9CA3AF"/>
                </a:solidFill>
                <a:latin typeface="Calibri"/>
              </a:rPr>
              <a:t>[What Syro does under the hood. Where the magic is.]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38160" y="2560320"/>
            <a:ext cx="3657600" cy="329184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412480" y="2743200"/>
            <a:ext cx="3108960" cy="1371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000" b="1" i="0">
                <a:solidFill>
                  <a:srgbClr val="FF3B3B"/>
                </a:solidFill>
                <a:latin typeface="Arial Black"/>
              </a:rP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4297679"/>
            <a:ext cx="31089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FAF7F2"/>
                </a:solidFill>
                <a:latin typeface="Arial Black"/>
              </a:rPr>
              <a:t>[STEP THREE TITLE]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12480" y="4846320"/>
            <a:ext cx="310896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9CA3AF"/>
                </a:solidFill>
                <a:latin typeface="Calibri"/>
              </a:rPr>
              <a:t>[The outcome. What the user walks away with.]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080760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0" i="1">
                <a:solidFill>
                  <a:srgbClr val="9CA3AF"/>
                </a:solidFill>
                <a:latin typeface="Calibri"/>
              </a:rPr>
              <a:t>[Optional: screenshot, diagram, or demo link lives here]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41148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54864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9CA3AF"/>
                </a:solidFill>
                <a:latin typeface="Arial Black"/>
              </a:rPr>
              <a:t>04 · MARKET SIZE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b="0" i="0" spc="200">
                <a:solidFill>
                  <a:srgbClr val="9CA3AF"/>
                </a:solidFill>
                <a:latin typeface="Arial Black"/>
              </a:rPr>
              <a:t>05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400">
                <a:solidFill>
                  <a:srgbClr val="FF3B3B"/>
                </a:solidFill>
                <a:latin typeface="Arial Black"/>
              </a:rPr>
              <a:t>SYRO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05840"/>
            <a:ext cx="109728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400" b="1" i="0">
                <a:solidFill>
                  <a:srgbClr val="FAF7F2"/>
                </a:solidFill>
                <a:latin typeface="Arial Black"/>
              </a:rPr>
              <a:t>A $[X] billion opportunity.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1">
                <a:solidFill>
                  <a:srgbClr val="9CA3AF"/>
                </a:solidFill>
                <a:latin typeface="Calibri"/>
              </a:rPr>
              <a:t>And we don't need all of it to win.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651760"/>
            <a:ext cx="3657600" cy="365760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57200" y="2651760"/>
            <a:ext cx="3657600" cy="73152"/>
          </a:xfrm>
          <a:prstGeom prst="rect">
            <a:avLst/>
          </a:prstGeom>
          <a:solidFill>
            <a:srgbClr val="B8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31520" y="2834640"/>
            <a:ext cx="3200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 spc="500">
                <a:solidFill>
                  <a:srgbClr val="B81C1C"/>
                </a:solidFill>
                <a:latin typeface="Arial Black"/>
              </a:rPr>
              <a:t>TAM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291840"/>
            <a:ext cx="3200400" cy="1371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6400" b="1" i="0">
                <a:solidFill>
                  <a:srgbClr val="FAF7F2"/>
                </a:solidFill>
                <a:latin typeface="Arial Black"/>
              </a:rPr>
              <a:t>$[X]B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892040"/>
            <a:ext cx="3200400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9CA3AF"/>
                </a:solidFill>
                <a:latin typeface="Calibri"/>
              </a:rPr>
              <a:t>[Total addressable market — the whole category.]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51960" y="2651760"/>
            <a:ext cx="3657600" cy="365760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251960" y="2651760"/>
            <a:ext cx="365760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526280" y="2834640"/>
            <a:ext cx="3200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 spc="500">
                <a:solidFill>
                  <a:srgbClr val="FF3B3B"/>
                </a:solidFill>
                <a:latin typeface="Arial Black"/>
              </a:rPr>
              <a:t>SAM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26280" y="3291840"/>
            <a:ext cx="3200400" cy="1371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6400" b="1" i="0">
                <a:solidFill>
                  <a:srgbClr val="FAF7F2"/>
                </a:solidFill>
                <a:latin typeface="Arial Black"/>
              </a:rPr>
              <a:t>$[Y]B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6280" y="4892040"/>
            <a:ext cx="3200400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9CA3AF"/>
                </a:solidFill>
                <a:latin typeface="Calibri"/>
              </a:rPr>
              <a:t>[Serviceable market — who we can actually reach.]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46720" y="2651760"/>
            <a:ext cx="3657600" cy="365760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8046720" y="2651760"/>
            <a:ext cx="3657600" cy="73152"/>
          </a:xfrm>
          <a:prstGeom prst="rect">
            <a:avLst/>
          </a:prstGeom>
          <a:solidFill>
            <a:srgbClr val="FF8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321040" y="2834640"/>
            <a:ext cx="3200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 spc="500">
                <a:solidFill>
                  <a:srgbClr val="FF8A6B"/>
                </a:solidFill>
                <a:latin typeface="Arial Black"/>
              </a:rPr>
              <a:t>SOM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21040" y="3291840"/>
            <a:ext cx="3200400" cy="1371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6400" b="1" i="0">
                <a:solidFill>
                  <a:srgbClr val="FAF7F2"/>
                </a:solidFill>
                <a:latin typeface="Arial Black"/>
              </a:rPr>
              <a:t>$[Z]M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21040" y="4892040"/>
            <a:ext cx="3200400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9CA3AF"/>
                </a:solidFill>
                <a:latin typeface="Calibri"/>
              </a:rPr>
              <a:t>[Our beachhead — what we capture in 3 years.]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640080" y="457200"/>
            <a:ext cx="41148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143000" y="347472"/>
            <a:ext cx="54864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0B0F1A"/>
                </a:solidFill>
                <a:latin typeface="Arial Black"/>
              </a:rPr>
              <a:t>05 · TRACTION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b="0" i="0" spc="200">
                <a:solidFill>
                  <a:srgbClr val="9CA3AF"/>
                </a:solidFill>
                <a:latin typeface="Arial Black"/>
              </a:rPr>
              <a:t>06 / 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400">
                <a:solidFill>
                  <a:srgbClr val="FF3B3B"/>
                </a:solidFill>
                <a:latin typeface="Arial Black"/>
              </a:rPr>
              <a:t>SYRO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05840"/>
            <a:ext cx="109728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400" b="1" i="0">
                <a:solidFill>
                  <a:srgbClr val="0B0F1A"/>
                </a:solidFill>
                <a:latin typeface="Arial Black"/>
              </a:rPr>
              <a:t>The numbers speak.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468880"/>
            <a:ext cx="2697480" cy="1371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6600" b="1" i="0">
                <a:solidFill>
                  <a:srgbClr val="FF3B3B"/>
                </a:solidFill>
                <a:latin typeface="Arial Black"/>
              </a:rPr>
              <a:t>$[X]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977639"/>
            <a:ext cx="26974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0" i="0" spc="400">
                <a:solidFill>
                  <a:srgbClr val="0B0F1A"/>
                </a:solidFill>
                <a:latin typeface="Arial Black"/>
              </a:rPr>
              <a:t>REVENUE (LTM)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60220" y="4480560"/>
            <a:ext cx="457200" cy="36576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20440" y="2468880"/>
            <a:ext cx="2697480" cy="1371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6600" b="1" i="0">
                <a:solidFill>
                  <a:srgbClr val="FF3B3B"/>
                </a:solidFill>
                <a:latin typeface="Arial Black"/>
              </a:rPr>
              <a:t>[X]%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0440" y="3977639"/>
            <a:ext cx="26974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0" i="0" spc="400">
                <a:solidFill>
                  <a:srgbClr val="0B0F1A"/>
                </a:solidFill>
                <a:latin typeface="Arial Black"/>
              </a:rPr>
              <a:t>MoM GROWTH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40580" y="4480560"/>
            <a:ext cx="457200" cy="36576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400800" y="2468880"/>
            <a:ext cx="2697480" cy="1371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6600" b="1" i="0">
                <a:solidFill>
                  <a:srgbClr val="FF3B3B"/>
                </a:solidFill>
                <a:latin typeface="Arial Black"/>
              </a:rPr>
              <a:t>[X]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977639"/>
            <a:ext cx="26974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0" i="0" spc="400">
                <a:solidFill>
                  <a:srgbClr val="0B0F1A"/>
                </a:solidFill>
                <a:latin typeface="Arial Black"/>
              </a:rPr>
              <a:t>CUSTOMERS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520940" y="4480560"/>
            <a:ext cx="457200" cy="36576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9281160" y="2468880"/>
            <a:ext cx="2697480" cy="1371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6600" b="1" i="0">
                <a:solidFill>
                  <a:srgbClr val="FF3B3B"/>
                </a:solidFill>
                <a:latin typeface="Arial Black"/>
              </a:rPr>
              <a:t>[X]%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81160" y="3977639"/>
            <a:ext cx="26974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0" i="0" spc="400">
                <a:solidFill>
                  <a:srgbClr val="0B0F1A"/>
                </a:solidFill>
                <a:latin typeface="Arial Black"/>
              </a:rPr>
              <a:t>GROSS MARGIN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01300" y="4480560"/>
            <a:ext cx="457200" cy="36576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40080" y="484632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 spc="400">
                <a:solidFill>
                  <a:srgbClr val="9CA3AF"/>
                </a:solidFill>
                <a:latin typeface="Arial Black"/>
              </a:rPr>
              <a:t>PROOF POINTS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5212080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0B0F1A"/>
                </a:solidFill>
                <a:latin typeface="Calibri"/>
              </a:rPr>
              <a:t>• [Notable customer name] signed in [month]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5577840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0B0F1A"/>
                </a:solidFill>
                <a:latin typeface="Calibri"/>
              </a:rPr>
              <a:t>• [Press mention / award / recognition]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5943600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0B0F1A"/>
                </a:solidFill>
                <a:latin typeface="Calibri"/>
              </a:rPr>
              <a:t>• [Retention / NPS / LTV stat worth bragging about]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41148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54864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9CA3AF"/>
                </a:solidFill>
                <a:latin typeface="Arial Black"/>
              </a:rPr>
              <a:t>06 · BUSINESS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b="0" i="0" spc="200">
                <a:solidFill>
                  <a:srgbClr val="9CA3AF"/>
                </a:solidFill>
                <a:latin typeface="Arial Black"/>
              </a:rPr>
              <a:t>07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400">
                <a:solidFill>
                  <a:srgbClr val="FF3B3B"/>
                </a:solidFill>
                <a:latin typeface="Arial Black"/>
              </a:rPr>
              <a:t>SYRO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05840"/>
            <a:ext cx="109728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400" b="1" i="0">
                <a:solidFill>
                  <a:srgbClr val="FAF7F2"/>
                </a:solidFill>
                <a:latin typeface="Arial Black"/>
              </a:rPr>
              <a:t>How we make money.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377440"/>
            <a:ext cx="5486400" cy="384048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2377440"/>
            <a:ext cx="548640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731520" y="2606040"/>
            <a:ext cx="49377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 spc="400">
                <a:solidFill>
                  <a:srgbClr val="FF3B3B"/>
                </a:solidFill>
                <a:latin typeface="Arial Black"/>
              </a:rPr>
              <a:t>PRICING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017520"/>
            <a:ext cx="493776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400" b="1" i="0">
                <a:solidFill>
                  <a:srgbClr val="FAF7F2"/>
                </a:solidFill>
                <a:latin typeface="Arial Black"/>
              </a:rPr>
              <a:t>$[X] / [unit]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886200"/>
            <a:ext cx="49377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9CA3AF"/>
                </a:solidFill>
                <a:latin typeface="Calibri"/>
              </a:rPr>
              <a:t>[Subscription / transaction / % of GMV]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4526280"/>
            <a:ext cx="4754880" cy="18288"/>
          </a:xfrm>
          <a:prstGeom prst="rect">
            <a:avLst/>
          </a:prstGeom>
          <a:solidFill>
            <a:srgbClr val="2B33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31520" y="4709160"/>
            <a:ext cx="228600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9CA3AF"/>
                </a:solidFill>
                <a:latin typeface="Arial Black"/>
              </a:rPr>
              <a:t>CAC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983480"/>
            <a:ext cx="22860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FAF7F2"/>
                </a:solidFill>
                <a:latin typeface="Arial Black"/>
              </a:rPr>
              <a:t>$[X]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08960" y="4709160"/>
            <a:ext cx="228600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9CA3AF"/>
                </a:solidFill>
                <a:latin typeface="Arial Black"/>
              </a:rPr>
              <a:t>LTV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08960" y="4983480"/>
            <a:ext cx="22860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FAF7F2"/>
                </a:solidFill>
                <a:latin typeface="Arial Black"/>
              </a:rPr>
              <a:t>$[Y]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486400"/>
            <a:ext cx="228600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9CA3AF"/>
                </a:solidFill>
                <a:latin typeface="Arial Black"/>
              </a:rPr>
              <a:t>LTV/CAC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5760720"/>
            <a:ext cx="22860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FAF7F2"/>
                </a:solidFill>
                <a:latin typeface="Arial Black"/>
              </a:rPr>
              <a:t>[Z]x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08960" y="5486400"/>
            <a:ext cx="228600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9CA3AF"/>
                </a:solidFill>
                <a:latin typeface="Arial Black"/>
              </a:rPr>
              <a:t>PAYBACK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08960" y="5760720"/>
            <a:ext cx="22860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FAF7F2"/>
                </a:solidFill>
                <a:latin typeface="Arial Black"/>
              </a:rPr>
              <a:t>[W] mo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17920" y="2377440"/>
            <a:ext cx="5486400" cy="384048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6217920" y="2377440"/>
            <a:ext cx="548640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92240" y="2606040"/>
            <a:ext cx="49377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 spc="400">
                <a:solidFill>
                  <a:srgbClr val="FF3B3B"/>
                </a:solidFill>
                <a:latin typeface="Arial Black"/>
              </a:rPr>
              <a:t>REVENUE STREAMS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3063240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800" b="1" i="0">
                <a:solidFill>
                  <a:srgbClr val="FF3B3B"/>
                </a:solidFill>
                <a:latin typeface="Arial Black"/>
              </a:rPr>
              <a:t>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23760" y="310896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FAF7F2"/>
                </a:solidFill>
                <a:latin typeface="Arial Black"/>
              </a:rPr>
              <a:t>[PRIMARY]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23760" y="352044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9CA3AF"/>
                </a:solidFill>
                <a:latin typeface="Calibri"/>
              </a:rPr>
              <a:t>[What it is, in one line.]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241280" y="3154680"/>
            <a:ext cx="12801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2200" b="1" i="0">
                <a:solidFill>
                  <a:srgbClr val="FAF7F2"/>
                </a:solidFill>
                <a:latin typeface="Arial Black"/>
              </a:rPr>
              <a:t>[X]%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4069080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800" b="1" i="0">
                <a:solidFill>
                  <a:srgbClr val="FF3B3B"/>
                </a:solidFill>
                <a:latin typeface="Arial Black"/>
              </a:rPr>
              <a:t>02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223760" y="411480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FAF7F2"/>
                </a:solidFill>
                <a:latin typeface="Arial Black"/>
              </a:rPr>
              <a:t>[SECONDARY]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23760" y="452628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9CA3AF"/>
                </a:solidFill>
                <a:latin typeface="Calibri"/>
              </a:rPr>
              <a:t>[What it is, in one line.]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241280" y="4160520"/>
            <a:ext cx="12801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2200" b="1" i="0">
                <a:solidFill>
                  <a:srgbClr val="FAF7F2"/>
                </a:solidFill>
                <a:latin typeface="Arial Black"/>
              </a:rPr>
              <a:t>[X]%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92240" y="5074920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800" b="1" i="0">
                <a:solidFill>
                  <a:srgbClr val="FF3B3B"/>
                </a:solidFill>
                <a:latin typeface="Arial Black"/>
              </a:rPr>
              <a:t>03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60" y="512064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FAF7F2"/>
                </a:solidFill>
                <a:latin typeface="Arial Black"/>
              </a:rPr>
              <a:t>[EXPANSION]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23760" y="553212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9CA3AF"/>
                </a:solidFill>
                <a:latin typeface="Calibri"/>
              </a:rPr>
              <a:t>[What it is, in one line.]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241280" y="5166360"/>
            <a:ext cx="12801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2200" b="1" i="0">
                <a:solidFill>
                  <a:srgbClr val="FAF7F2"/>
                </a:solidFill>
                <a:latin typeface="Arial Black"/>
              </a:rPr>
              <a:t>[X]%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41148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54864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9CA3AF"/>
                </a:solidFill>
                <a:latin typeface="Arial Black"/>
              </a:rPr>
              <a:t>07 · COMPETITION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b="0" i="0" spc="200">
                <a:solidFill>
                  <a:srgbClr val="9CA3AF"/>
                </a:solidFill>
                <a:latin typeface="Arial Black"/>
              </a:rPr>
              <a:t>08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400">
                <a:solidFill>
                  <a:srgbClr val="FF3B3B"/>
                </a:solidFill>
                <a:latin typeface="Arial Black"/>
              </a:rPr>
              <a:t>SYRO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05840"/>
            <a:ext cx="109728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400" b="1" i="0">
                <a:solidFill>
                  <a:srgbClr val="FAF7F2"/>
                </a:solidFill>
                <a:latin typeface="Arial Black"/>
              </a:rPr>
              <a:t>We win. Here's why.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331720"/>
            <a:ext cx="3474720" cy="59436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2331720"/>
            <a:ext cx="347472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3931920" y="2331720"/>
            <a:ext cx="1920240" cy="594360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931920" y="233172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 spc="300">
                <a:solidFill>
                  <a:srgbClr val="FAF7F2"/>
                </a:solidFill>
                <a:latin typeface="Arial Black"/>
              </a:rPr>
              <a:t>SYRO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852160" y="2331720"/>
            <a:ext cx="1920240" cy="59436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852160" y="233172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 spc="300">
                <a:solidFill>
                  <a:srgbClr val="9CA3AF"/>
                </a:solidFill>
                <a:latin typeface="Arial Black"/>
              </a:rPr>
              <a:t>[COMP A]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772400" y="2331720"/>
            <a:ext cx="1920240" cy="59436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772400" y="233172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 spc="300">
                <a:solidFill>
                  <a:srgbClr val="9CA3AF"/>
                </a:solidFill>
                <a:latin typeface="Arial Black"/>
              </a:rPr>
              <a:t>[COMP B]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692640" y="2331720"/>
            <a:ext cx="2011680" cy="594360"/>
          </a:xfrm>
          <a:prstGeom prst="rect">
            <a:avLst/>
          </a:prstGeom>
          <a:solidFill>
            <a:srgbClr val="17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692640" y="2331720"/>
            <a:ext cx="201168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 spc="300">
                <a:solidFill>
                  <a:srgbClr val="9CA3AF"/>
                </a:solidFill>
                <a:latin typeface="Arial Black"/>
              </a:rPr>
              <a:t>LEGACY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2926079"/>
            <a:ext cx="347472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85800" y="2926079"/>
            <a:ext cx="324612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FAF7F2"/>
                </a:solidFill>
                <a:latin typeface="Arial Black"/>
              </a:rPr>
              <a:t>[Feature 1]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931920" y="2926079"/>
            <a:ext cx="1920240" cy="594360"/>
          </a:xfrm>
          <a:prstGeom prst="rect">
            <a:avLst/>
          </a:prstGeom>
          <a:solidFill>
            <a:srgbClr val="171C2A"/>
          </a:solidFill>
          <a:ln w="9525">
            <a:solidFill>
              <a:srgbClr val="FF3B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3931920" y="2926079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3B3B"/>
                </a:solidFill>
                <a:latin typeface="Calibri"/>
              </a:rPr>
              <a:t>●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852160" y="2926079"/>
            <a:ext cx="192024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5852160" y="2926079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○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0" y="2926079"/>
            <a:ext cx="192024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772400" y="2926079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○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692640" y="2926079"/>
            <a:ext cx="201168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9692640" y="2926079"/>
            <a:ext cx="201168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—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520439"/>
            <a:ext cx="347472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85800" y="3520439"/>
            <a:ext cx="324612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FAF7F2"/>
                </a:solidFill>
                <a:latin typeface="Arial Black"/>
              </a:rPr>
              <a:t>[Feature 2]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931920" y="3520439"/>
            <a:ext cx="1920240" cy="594360"/>
          </a:xfrm>
          <a:prstGeom prst="rect">
            <a:avLst/>
          </a:prstGeom>
          <a:solidFill>
            <a:srgbClr val="171C2A"/>
          </a:solidFill>
          <a:ln w="9525">
            <a:solidFill>
              <a:srgbClr val="FF3B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3931920" y="3520439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3B3B"/>
                </a:solidFill>
                <a:latin typeface="Calibri"/>
              </a:rPr>
              <a:t>●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852160" y="3520439"/>
            <a:ext cx="192024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5852160" y="3520439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●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0" y="3520439"/>
            <a:ext cx="192024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7772400" y="3520439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○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692640" y="3520439"/>
            <a:ext cx="201168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9692640" y="3520439"/>
            <a:ext cx="201168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—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4114800"/>
            <a:ext cx="347472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685800" y="4114800"/>
            <a:ext cx="324612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FAF7F2"/>
                </a:solidFill>
                <a:latin typeface="Arial Black"/>
              </a:rPr>
              <a:t>[Feature 3]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931920" y="4114800"/>
            <a:ext cx="1920240" cy="594360"/>
          </a:xfrm>
          <a:prstGeom prst="rect">
            <a:avLst/>
          </a:prstGeom>
          <a:solidFill>
            <a:srgbClr val="171C2A"/>
          </a:solidFill>
          <a:ln w="9525">
            <a:solidFill>
              <a:srgbClr val="FF3B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3931920" y="411480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3B3B"/>
                </a:solidFill>
                <a:latin typeface="Calibri"/>
              </a:rPr>
              <a:t>●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852160" y="4114800"/>
            <a:ext cx="192024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5852160" y="411480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○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772400" y="4114800"/>
            <a:ext cx="192024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7772400" y="411480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—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692640" y="4114800"/>
            <a:ext cx="201168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9692640" y="4114800"/>
            <a:ext cx="201168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○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57200" y="4709160"/>
            <a:ext cx="347472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685800" y="4709160"/>
            <a:ext cx="324612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FAF7F2"/>
                </a:solidFill>
                <a:latin typeface="Arial Black"/>
              </a:rPr>
              <a:t>[Price]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931920" y="4709160"/>
            <a:ext cx="1920240" cy="594360"/>
          </a:xfrm>
          <a:prstGeom prst="rect">
            <a:avLst/>
          </a:prstGeom>
          <a:solidFill>
            <a:srgbClr val="171C2A"/>
          </a:solidFill>
          <a:ln w="9525">
            <a:solidFill>
              <a:srgbClr val="FF3B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3931920" y="470916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3B3B"/>
                </a:solidFill>
                <a:latin typeface="Calibri"/>
              </a:rPr>
              <a:t>$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852160" y="4709160"/>
            <a:ext cx="192024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5852160" y="470916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$$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772400" y="4709160"/>
            <a:ext cx="192024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7772400" y="470916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$$$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692640" y="4709160"/>
            <a:ext cx="201168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TextBox 56"/>
          <p:cNvSpPr txBox="1"/>
          <p:nvPr/>
        </p:nvSpPr>
        <p:spPr>
          <a:xfrm>
            <a:off x="9692640" y="4709160"/>
            <a:ext cx="201168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$$$$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57200" y="5303520"/>
            <a:ext cx="347472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685800" y="5303520"/>
            <a:ext cx="324612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FAF7F2"/>
                </a:solidFill>
                <a:latin typeface="Arial Black"/>
              </a:rPr>
              <a:t>[Speed]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931920" y="5303520"/>
            <a:ext cx="1920240" cy="594360"/>
          </a:xfrm>
          <a:prstGeom prst="rect">
            <a:avLst/>
          </a:prstGeom>
          <a:solidFill>
            <a:srgbClr val="171C2A"/>
          </a:solidFill>
          <a:ln w="9525">
            <a:solidFill>
              <a:srgbClr val="FF3B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TextBox 60"/>
          <p:cNvSpPr txBox="1"/>
          <p:nvPr/>
        </p:nvSpPr>
        <p:spPr>
          <a:xfrm>
            <a:off x="3931920" y="530352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1" i="0">
                <a:solidFill>
                  <a:srgbClr val="FF3B3B"/>
                </a:solidFill>
                <a:latin typeface="Calibri"/>
              </a:rPr>
              <a:t>Fast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852160" y="5303520"/>
            <a:ext cx="192024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TextBox 62"/>
          <p:cNvSpPr txBox="1"/>
          <p:nvPr/>
        </p:nvSpPr>
        <p:spPr>
          <a:xfrm>
            <a:off x="5852160" y="530352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OK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772400" y="5303520"/>
            <a:ext cx="192024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TextBox 64"/>
          <p:cNvSpPr txBox="1"/>
          <p:nvPr/>
        </p:nvSpPr>
        <p:spPr>
          <a:xfrm>
            <a:off x="7772400" y="5303520"/>
            <a:ext cx="192024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Slow</a:t>
            </a:r>
          </a:p>
        </p:txBody>
      </p:sp>
      <p:sp>
        <p:nvSpPr>
          <p:cNvPr id="66" name="Rectangle 65"/>
          <p:cNvSpPr/>
          <p:nvPr/>
        </p:nvSpPr>
        <p:spPr>
          <a:xfrm>
            <a:off x="9692640" y="5303520"/>
            <a:ext cx="2011680" cy="594360"/>
          </a:xfrm>
          <a:prstGeom prst="rect">
            <a:avLst/>
          </a:prstGeom>
          <a:solidFill>
            <a:srgbClr val="0B0F1A"/>
          </a:solidFill>
          <a:ln w="9525">
            <a:solidFill>
              <a:srgbClr val="2B33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TextBox 66"/>
          <p:cNvSpPr txBox="1"/>
          <p:nvPr/>
        </p:nvSpPr>
        <p:spPr>
          <a:xfrm>
            <a:off x="9692640" y="5303520"/>
            <a:ext cx="2011680" cy="5943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300" b="0" i="0">
                <a:solidFill>
                  <a:srgbClr val="FAF7F2"/>
                </a:solidFill>
                <a:latin typeface="Calibri"/>
              </a:rPr>
              <a:t>Slow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57200" y="594360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300">
                <a:solidFill>
                  <a:srgbClr val="FF3B3B"/>
                </a:solidFill>
                <a:latin typeface="Arial Black"/>
              </a:rPr>
              <a:t>OUR MOAT: [One sentence — why this lead widens over time, not shrinks.]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640080" y="457200"/>
            <a:ext cx="411480" cy="73152"/>
          </a:xfrm>
          <a:prstGeom prst="rect">
            <a:avLst/>
          </a:prstGeom>
          <a:solidFill>
            <a:srgbClr val="FF3B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143000" y="347472"/>
            <a:ext cx="54864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300">
                <a:solidFill>
                  <a:srgbClr val="0B0F1A"/>
                </a:solidFill>
                <a:latin typeface="Arial Black"/>
              </a:rPr>
              <a:t>08 · TEAM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0" y="6446520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b="0" i="0" spc="200">
                <a:solidFill>
                  <a:srgbClr val="4B5563"/>
                </a:solidFill>
                <a:latin typeface="Arial Black"/>
              </a:rPr>
              <a:t>09 / 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 spc="400">
                <a:solidFill>
                  <a:srgbClr val="0B0F1A"/>
                </a:solidFill>
                <a:latin typeface="Arial Black"/>
              </a:rPr>
              <a:t>SYRO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05840"/>
            <a:ext cx="109728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400" b="1" i="0">
                <a:solidFill>
                  <a:srgbClr val="0B0F1A"/>
                </a:solidFill>
                <a:latin typeface="Arial Black"/>
              </a:rPr>
              <a:t>Why us.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2377440"/>
            <a:ext cx="1097280" cy="1097280"/>
          </a:xfrm>
          <a:prstGeom prst="ellipse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40080" y="2377440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4400" b="1" i="0">
                <a:solidFill>
                  <a:srgbClr val="FF3B3B"/>
                </a:solidFill>
                <a:latin typeface="Arial Black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749039"/>
            <a:ext cx="35661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0B0F1A"/>
                </a:solidFill>
                <a:latin typeface="Arial Black"/>
              </a:rPr>
              <a:t>[FOUNDER NAME]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206240"/>
            <a:ext cx="3566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 spc="300">
                <a:solidFill>
                  <a:srgbClr val="B81C1C"/>
                </a:solidFill>
                <a:latin typeface="Arial Black"/>
              </a:rPr>
              <a:t>[TITLE]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709160"/>
            <a:ext cx="3566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1">
                <a:solidFill>
                  <a:srgbClr val="0B0F1A"/>
                </a:solidFill>
                <a:latin typeface="Calibri"/>
              </a:rPr>
              <a:t>[Prior company / credential]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166360"/>
            <a:ext cx="356616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  <a:latin typeface="Calibri"/>
              </a:rPr>
              <a:t>[Relevant experience or exit]</a:t>
            </a:r>
          </a:p>
        </p:txBody>
      </p:sp>
      <p:sp>
        <p:nvSpPr>
          <p:cNvPr id="15" name="Oval 14"/>
          <p:cNvSpPr/>
          <p:nvPr/>
        </p:nvSpPr>
        <p:spPr>
          <a:xfrm>
            <a:off x="4434840" y="2377440"/>
            <a:ext cx="1097280" cy="1097280"/>
          </a:xfrm>
          <a:prstGeom prst="ellipse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434840" y="2377440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4400" b="1" i="0">
                <a:solidFill>
                  <a:srgbClr val="FF3B3B"/>
                </a:solidFill>
                <a:latin typeface="Arial Black"/>
              </a:rPr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4840" y="3749039"/>
            <a:ext cx="35661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0B0F1A"/>
                </a:solidFill>
                <a:latin typeface="Arial Black"/>
              </a:rPr>
              <a:t>[CO-FOUNDER]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840" y="4206240"/>
            <a:ext cx="3566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 spc="300">
                <a:solidFill>
                  <a:srgbClr val="B81C1C"/>
                </a:solidFill>
                <a:latin typeface="Arial Black"/>
              </a:rPr>
              <a:t>[TITLE]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34840" y="4709160"/>
            <a:ext cx="3566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1">
                <a:solidFill>
                  <a:srgbClr val="0B0F1A"/>
                </a:solidFill>
                <a:latin typeface="Calibri"/>
              </a:rPr>
              <a:t>[Prior company / credential]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34840" y="5166360"/>
            <a:ext cx="356616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  <a:latin typeface="Calibri"/>
              </a:rPr>
              <a:t>[Technical or domain expertise]</a:t>
            </a:r>
          </a:p>
        </p:txBody>
      </p:sp>
      <p:sp>
        <p:nvSpPr>
          <p:cNvPr id="21" name="Oval 20"/>
          <p:cNvSpPr/>
          <p:nvPr/>
        </p:nvSpPr>
        <p:spPr>
          <a:xfrm>
            <a:off x="8229600" y="2377440"/>
            <a:ext cx="1097280" cy="1097280"/>
          </a:xfrm>
          <a:prstGeom prst="ellipse">
            <a:avLst/>
          </a:prstGeom>
          <a:solidFill>
            <a:srgbClr val="0B0F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229600" y="2377440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4400" b="1" i="0">
                <a:solidFill>
                  <a:srgbClr val="FF3B3B"/>
                </a:solidFill>
                <a:latin typeface="Arial Black"/>
              </a:rPr>
              <a:t>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0" y="3749039"/>
            <a:ext cx="35661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0B0F1A"/>
                </a:solidFill>
                <a:latin typeface="Arial Black"/>
              </a:rPr>
              <a:t>[KEY HIRE / ADVISOR]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0" y="4206240"/>
            <a:ext cx="3566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 spc="300">
                <a:solidFill>
                  <a:srgbClr val="B81C1C"/>
                </a:solidFill>
                <a:latin typeface="Arial Black"/>
              </a:rPr>
              <a:t>[TITLE]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0" y="4709160"/>
            <a:ext cx="3566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1">
                <a:solidFill>
                  <a:srgbClr val="0B0F1A"/>
                </a:solidFill>
                <a:latin typeface="Calibri"/>
              </a:rPr>
              <a:t>[Prior company / credential]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0" y="5166360"/>
            <a:ext cx="356616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  <a:latin typeface="Calibri"/>
              </a:rPr>
              <a:t>[What they bring — network, skills]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" y="603504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 spc="300">
                <a:solidFill>
                  <a:srgbClr val="0B0F1A"/>
                </a:solidFill>
                <a:latin typeface="Arial Black"/>
              </a:rPr>
              <a:t>ADVISORS: [Name @ Company]  ·  [Name @ Company]  ·  [Name @ Company]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729</Words>
  <Application>Microsoft Macintosh PowerPoint</Application>
  <PresentationFormat>Widescreen</PresentationFormat>
  <Paragraphs>176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Josey George</cp:lastModifiedBy>
  <cp:revision>2</cp:revision>
  <dcterms:created xsi:type="dcterms:W3CDTF">2013-01-27T09:14:16Z</dcterms:created>
  <dcterms:modified xsi:type="dcterms:W3CDTF">2026-04-22T13:55:02Z</dcterms:modified>
  <cp:category/>
</cp:coreProperties>
</file>